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17" r:id="rId2"/>
    <p:sldId id="258" r:id="rId3"/>
    <p:sldId id="357" r:id="rId4"/>
    <p:sldId id="318" r:id="rId5"/>
    <p:sldId id="260" r:id="rId6"/>
    <p:sldId id="351" r:id="rId7"/>
    <p:sldId id="352" r:id="rId8"/>
    <p:sldId id="353" r:id="rId9"/>
    <p:sldId id="354" r:id="rId10"/>
    <p:sldId id="319" r:id="rId11"/>
    <p:sldId id="355" r:id="rId12"/>
    <p:sldId id="263" r:id="rId13"/>
    <p:sldId id="320" r:id="rId14"/>
    <p:sldId id="321" r:id="rId15"/>
    <p:sldId id="267" r:id="rId16"/>
    <p:sldId id="323" r:id="rId17"/>
    <p:sldId id="268" r:id="rId18"/>
    <p:sldId id="266" r:id="rId19"/>
    <p:sldId id="356" r:id="rId20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727"/>
    <a:srgbClr val="457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9" autoAdjust="0"/>
    <p:restoredTop sz="91928" autoAdjust="0"/>
  </p:normalViewPr>
  <p:slideViewPr>
    <p:cSldViewPr snapToGrid="0" snapToObjects="1">
      <p:cViewPr>
        <p:scale>
          <a:sx n="143" d="100"/>
          <a:sy n="143" d="100"/>
        </p:scale>
        <p:origin x="-648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D7365-5DF3-2E42-849B-DD41253880CA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4489B-8A63-CD41-BC17-3F941BA87EF2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93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Clouda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技术开发</a:t>
            </a:r>
            <a:r>
              <a:rPr kumimoji="1" lang="en-US" altLang="zh-CN" dirty="0" err="1" smtClean="0"/>
              <a:t>App</a:t>
            </a:r>
            <a:r>
              <a:rPr kumimoji="1" lang="en-US" altLang="en-US" dirty="0" err="1" smtClean="0"/>
              <a:t>。开发出的APP既可以运行在iOS上，也可以运行在Android上，还可以直接运行在百度里</a:t>
            </a:r>
            <a:endParaRPr kumimoji="1" lang="en-US" altLang="en-US" dirty="0" smtClean="0"/>
          </a:p>
          <a:p>
            <a:r>
              <a:rPr kumimoji="1" lang="zh-CN" altLang="en-US" dirty="0" smtClean="0"/>
              <a:t>什么叫运行在百度里？首先，我们的搜索，浏览器都可以承载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；第二，可以想想一下，在百度的服务器上，运行着你自己专属的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，他在帮你关心和解决你关注的各种问题。最简单的闹钟，股价，健康，饮食，天气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注：冷启动速度需要结合百度打包工具</a:t>
            </a:r>
            <a:endParaRPr kumimoji="1" lang="en-US" altLang="zh-CN" dirty="0" smtClean="0"/>
          </a:p>
          <a:p>
            <a:pPr>
              <a:buFont typeface="Wingdings" pitchFamily="2" charset="2"/>
              <a:buNone/>
            </a:pPr>
            <a:endParaRPr lang="en-US" altLang="zh-CN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欢迎大家一起加入到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Clouda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社区中来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你知道吗？</a:t>
            </a:r>
            <a:r>
              <a:rPr kumimoji="1" lang="en-US" altLang="zh-CN" dirty="0" smtClean="0"/>
              <a:t>Tesla</a:t>
            </a:r>
            <a:r>
              <a:rPr kumimoji="1" lang="zh-CN" altLang="en-US" dirty="0" smtClean="0"/>
              <a:t>创始人</a:t>
            </a:r>
            <a:r>
              <a:rPr kumimoji="1" lang="en-US" altLang="zh-CN" dirty="0" err="1" smtClean="0"/>
              <a:t>Elon</a:t>
            </a:r>
            <a:r>
              <a:rPr kumimoji="1" lang="en-US" altLang="zh-CN" dirty="0" smtClean="0"/>
              <a:t> Musk</a:t>
            </a:r>
            <a:r>
              <a:rPr kumimoji="1" lang="zh-CN" altLang="en-US" dirty="0" smtClean="0"/>
              <a:t>的时空胶囊列车公司也是技术开源的</a:t>
            </a:r>
            <a:endParaRPr kumimoji="1"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欢迎大家一起加入到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Clouda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社区中来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r>
              <a:rPr kumimoji="1" lang="zh-CN" altLang="en-US" dirty="0" smtClean="0"/>
              <a:t>如：最快的打包服务，跨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间检索服务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在这里，我们可能会说，</a:t>
            </a:r>
            <a:r>
              <a:rPr kumimoji="1" lang="en-US" altLang="zh-CN" dirty="0" err="1" smtClean="0"/>
              <a:t>webapp</a:t>
            </a:r>
            <a:r>
              <a:rPr kumimoji="1" lang="zh-CN" altLang="en-US" dirty="0" smtClean="0"/>
              <a:t>，我试过，功能单一，效果欠佳，我先做个质量声明：采用</a:t>
            </a:r>
            <a:r>
              <a:rPr kumimoji="1" lang="en-US" altLang="zh-CN" dirty="0" err="1" smtClean="0"/>
              <a:t>clouda</a:t>
            </a:r>
            <a:r>
              <a:rPr kumimoji="1" lang="zh-CN" altLang="en-US" dirty="0" smtClean="0"/>
              <a:t>开发的</a:t>
            </a:r>
            <a:r>
              <a:rPr kumimoji="1" lang="en-US" altLang="zh-CN" dirty="0" err="1" smtClean="0"/>
              <a:t>webapp</a:t>
            </a:r>
            <a:r>
              <a:rPr kumimoji="1" lang="zh-CN" altLang="en-US" dirty="0" smtClean="0"/>
              <a:t>，无限接近原生</a:t>
            </a:r>
            <a:r>
              <a:rPr kumimoji="1" lang="en-US" altLang="zh-CN" dirty="0" smtClean="0"/>
              <a:t>native app</a:t>
            </a:r>
            <a:r>
              <a:rPr kumimoji="1" lang="zh-CN" altLang="en-US" dirty="0" smtClean="0"/>
              <a:t>的体验。这就是我们技术的奇妙之处，我们的工程师用两周时间，用</a:t>
            </a:r>
            <a:r>
              <a:rPr kumimoji="1" lang="en-US" altLang="zh-CN" dirty="0" err="1" smtClean="0"/>
              <a:t>clouda</a:t>
            </a:r>
            <a:r>
              <a:rPr kumimoji="1" lang="zh-CN" altLang="en-US" dirty="0" smtClean="0"/>
              <a:t>写了一个百度翻译的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，大家可以在</a:t>
            </a:r>
            <a:r>
              <a:rPr kumimoji="1" lang="en-US" altLang="zh-CN" dirty="0" err="1" smtClean="0"/>
              <a:t>clouda</a:t>
            </a:r>
            <a:r>
              <a:rPr kumimoji="1" lang="zh-CN" altLang="en-US" dirty="0" smtClean="0"/>
              <a:t>的展台尝试一下原生的交互体验。</a:t>
            </a:r>
            <a:r>
              <a:rPr kumimoji="1" lang="zh-CN" altLang="en-US" baseline="0" dirty="0" smtClean="0"/>
              <a:t>  </a:t>
            </a:r>
            <a:r>
              <a:rPr kumimoji="1" lang="zh-CN" altLang="en-US" dirty="0" smtClean="0"/>
              <a:t>为什么会有这样的体验，我接下来会做剖析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Clouda</a:t>
            </a:r>
            <a:r>
              <a:rPr kumimoji="1" lang="zh-CN" altLang="en-US" dirty="0" smtClean="0"/>
              <a:t>的核心哲学是，使用同一种语言，既可以编写服务器逻辑，也可以编写客户端逻辑。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云和端互相之间，天生都能理解对方的数据结构，也就不再需要开发序列化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反序列化和接口逻辑，我们做过统计，在一个用户产品中，这样可以节约</a:t>
            </a:r>
            <a:r>
              <a:rPr kumimoji="1" lang="en-US" altLang="zh-CN" dirty="0" smtClean="0"/>
              <a:t>40%</a:t>
            </a:r>
            <a:r>
              <a:rPr kumimoji="1" lang="zh-CN" altLang="en-US" dirty="0" smtClean="0"/>
              <a:t>以上的工作量。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在云端统一的设计下，一段代码在很多情况下，都可以同时在云端两侧分别运行。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举一个云端统一的一个比较形象的例子，并且大家可以在这个例子中看到我们是如果</a:t>
            </a:r>
            <a:r>
              <a:rPr kumimoji="1" lang="en-US" altLang="zh-CN" dirty="0" smtClean="0"/>
              <a:t>ignore interface</a:t>
            </a:r>
            <a:r>
              <a:rPr kumimoji="1" lang="zh-CN" altLang="en-US" dirty="0" smtClean="0"/>
              <a:t>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比如，现在有一个叫做</a:t>
            </a:r>
            <a:r>
              <a:rPr kumimoji="1" lang="en-US" altLang="zh-CN" dirty="0" smtClean="0"/>
              <a:t>Person</a:t>
            </a:r>
            <a:r>
              <a:rPr kumimoji="1" lang="zh-CN" altLang="en-US" dirty="0" smtClean="0"/>
              <a:t>的数据对象，在以前，这只是</a:t>
            </a:r>
            <a:r>
              <a:rPr kumimoji="1" lang="en-US" altLang="zh-CN" dirty="0" smtClean="0"/>
              <a:t>client</a:t>
            </a:r>
            <a:r>
              <a:rPr kumimoji="1" lang="zh-CN" altLang="en-US" dirty="0" smtClean="0"/>
              <a:t>端的一个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端无感知，那么云端一体之后呢，我们来看下面一个简单对比图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上面是传统的情况，大家可以看到，无论客户端设计的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如何精妙，一旦遇到接口层，都无可避免的要退化成最原始的文本字符串或者</a:t>
            </a:r>
            <a:r>
              <a:rPr kumimoji="1" lang="en-US" altLang="zh-CN" dirty="0" smtClean="0"/>
              <a:t>JSON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但是在云端一体之后，所有这些工作都不再需要了，因为服务器和客户端都可以理解同一个数据结构。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根据经验，这往往可以节约我们</a:t>
            </a:r>
            <a:r>
              <a:rPr kumimoji="1" lang="en-US" altLang="zh-CN" dirty="0" smtClean="0"/>
              <a:t>30%</a:t>
            </a:r>
            <a:r>
              <a:rPr kumimoji="1" lang="zh-CN" altLang="en-US" dirty="0" smtClean="0"/>
              <a:t>以上的精力，如果客户端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和接口返回形式差异大，这个比例还会上升。同时，抹平这个过程也是非常有效的一个抑制</a:t>
            </a: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的手段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从代码上看，以前要写的一坨代码，已经变成了右边的简单两句话。同时，这两句话还能享受到左边享受不了的实时多终端同步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端看，以前各种需要另一门语言来处理的后端逻辑，也变成了简单的三行代码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基于云端统一的模型，我们可以更进一步，构建一个全实时的移动互联网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我们把全双工的实时通道作为一个基础设施内建在了</a:t>
            </a:r>
            <a:r>
              <a:rPr kumimoji="1" lang="en-US" altLang="zh-CN" dirty="0" err="1" smtClean="0"/>
              <a:t>Clouda</a:t>
            </a:r>
            <a:r>
              <a:rPr kumimoji="1" lang="zh-CN" altLang="en-US" dirty="0" smtClean="0"/>
              <a:t>框架中，这样任何基于</a:t>
            </a:r>
            <a:r>
              <a:rPr kumimoji="1" lang="en-US" altLang="zh-CN" dirty="0" err="1" smtClean="0"/>
              <a:t>Clouda</a:t>
            </a:r>
            <a:r>
              <a:rPr kumimoji="1" lang="zh-CN" altLang="en-US" dirty="0" smtClean="0"/>
              <a:t>构建的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天生就是实时的。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行代码就可以写一个实时聊天室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我们认为，未来的移动互联网应该是全实时的，这包括线上和线下数据。（停车场或者电影院购票终端抢位子的例子）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如果大家还记得，去年我们发布的</a:t>
            </a:r>
            <a:r>
              <a:rPr kumimoji="1" lang="en-US" altLang="zh-CN" dirty="0" err="1" smtClean="0"/>
              <a:t>ScreenX</a:t>
            </a:r>
            <a:r>
              <a:rPr kumimoji="1" lang="zh-CN" altLang="en-US" dirty="0" smtClean="0"/>
              <a:t>技术，也是基于</a:t>
            </a:r>
            <a:r>
              <a:rPr kumimoji="1" lang="en-US" altLang="zh-CN" dirty="0" err="1" smtClean="0"/>
              <a:t>Clouda</a:t>
            </a:r>
            <a:r>
              <a:rPr kumimoji="1" lang="zh-CN" altLang="en-US" dirty="0" smtClean="0"/>
              <a:t>框架的实时性构建的。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左边是我们熟悉的一些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领域的长连接实现方案，比如</a:t>
            </a:r>
            <a:r>
              <a:rPr kumimoji="1" lang="en-US" altLang="zh-CN" dirty="0" smtClean="0"/>
              <a:t>comet</a:t>
            </a:r>
            <a:r>
              <a:rPr kumimoji="1" lang="zh-CN" altLang="en-US" dirty="0" smtClean="0"/>
              <a:t>轮询，但他们最大的问题就是耗电耗性能。右边则是我们目前的实际生产化方案，使用</a:t>
            </a:r>
            <a:r>
              <a:rPr kumimoji="1" lang="en-US" altLang="zh-CN" dirty="0" err="1" smtClean="0"/>
              <a:t>websocket+xhr</a:t>
            </a:r>
            <a:r>
              <a:rPr kumimoji="1" lang="en-US" altLang="zh-CN" dirty="0" smtClean="0"/>
              <a:t> streaming</a:t>
            </a:r>
            <a:r>
              <a:rPr kumimoji="1" lang="zh-CN" altLang="en-US" dirty="0" smtClean="0"/>
              <a:t>的最佳组合。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4489B-8A63-CD41-BC17-3F941BA87EF2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996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20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  <a:lvl2pPr>
              <a:defRPr>
                <a:latin typeface="微软雅黑"/>
                <a:ea typeface="微软雅黑"/>
                <a:cs typeface="微软雅黑"/>
              </a:defRPr>
            </a:lvl2pPr>
            <a:lvl3pPr>
              <a:defRPr>
                <a:latin typeface="微软雅黑"/>
                <a:ea typeface="微软雅黑"/>
                <a:cs typeface="微软雅黑"/>
              </a:defRPr>
            </a:lvl3pPr>
            <a:lvl4pPr>
              <a:defRPr>
                <a:latin typeface="微软雅黑"/>
                <a:ea typeface="微软雅黑"/>
                <a:cs typeface="微软雅黑"/>
              </a:defRPr>
            </a:lvl4pPr>
            <a:lvl5pPr>
              <a:defRPr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655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  <a:lvl2pPr>
              <a:defRPr>
                <a:latin typeface="微软雅黑"/>
                <a:ea typeface="微软雅黑"/>
                <a:cs typeface="微软雅黑"/>
              </a:defRPr>
            </a:lvl2pPr>
            <a:lvl3pPr>
              <a:defRPr>
                <a:latin typeface="微软雅黑"/>
                <a:ea typeface="微软雅黑"/>
                <a:cs typeface="微软雅黑"/>
              </a:defRPr>
            </a:lvl3pPr>
            <a:lvl4pPr>
              <a:defRPr>
                <a:latin typeface="微软雅黑"/>
                <a:ea typeface="微软雅黑"/>
                <a:cs typeface="微软雅黑"/>
              </a:defRPr>
            </a:lvl4pPr>
            <a:lvl5pPr>
              <a:defRPr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478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58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400" b="1" cap="all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270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微软雅黑"/>
                <a:ea typeface="微软雅黑"/>
                <a:cs typeface="微软雅黑"/>
              </a:defRPr>
            </a:lvl1pPr>
            <a:lvl2pPr>
              <a:defRPr sz="2400">
                <a:latin typeface="微软雅黑"/>
                <a:ea typeface="微软雅黑"/>
                <a:cs typeface="微软雅黑"/>
              </a:defRPr>
            </a:lvl2pPr>
            <a:lvl3pPr>
              <a:defRPr sz="2000">
                <a:latin typeface="微软雅黑"/>
                <a:ea typeface="微软雅黑"/>
                <a:cs typeface="微软雅黑"/>
              </a:defRPr>
            </a:lvl3pPr>
            <a:lvl4pPr>
              <a:defRPr sz="1800">
                <a:latin typeface="微软雅黑"/>
                <a:ea typeface="微软雅黑"/>
                <a:cs typeface="微软雅黑"/>
              </a:defRPr>
            </a:lvl4pPr>
            <a:lvl5pPr>
              <a:defRPr sz="1800">
                <a:latin typeface="微软雅黑"/>
                <a:ea typeface="微软雅黑"/>
                <a:cs typeface="微软雅黑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微软雅黑"/>
                <a:ea typeface="微软雅黑"/>
                <a:cs typeface="微软雅黑"/>
              </a:defRPr>
            </a:lvl1pPr>
            <a:lvl2pPr>
              <a:defRPr sz="2400">
                <a:latin typeface="微软雅黑"/>
                <a:ea typeface="微软雅黑"/>
                <a:cs typeface="微软雅黑"/>
              </a:defRPr>
            </a:lvl2pPr>
            <a:lvl3pPr>
              <a:defRPr sz="2000">
                <a:latin typeface="微软雅黑"/>
                <a:ea typeface="微软雅黑"/>
                <a:cs typeface="微软雅黑"/>
              </a:defRPr>
            </a:lvl3pPr>
            <a:lvl4pPr>
              <a:defRPr sz="1800">
                <a:latin typeface="微软雅黑"/>
                <a:ea typeface="微软雅黑"/>
                <a:cs typeface="微软雅黑"/>
              </a:defRPr>
            </a:lvl4pPr>
            <a:lvl5pPr>
              <a:defRPr sz="1800">
                <a:latin typeface="微软雅黑"/>
                <a:ea typeface="微软雅黑"/>
                <a:cs typeface="微软雅黑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970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/>
                <a:ea typeface="微软雅黑"/>
                <a:cs typeface="微软雅黑"/>
              </a:defRPr>
            </a:lvl1pPr>
            <a:lvl2pPr>
              <a:defRPr sz="2000">
                <a:latin typeface="微软雅黑"/>
                <a:ea typeface="微软雅黑"/>
                <a:cs typeface="微软雅黑"/>
              </a:defRPr>
            </a:lvl2pPr>
            <a:lvl3pPr>
              <a:defRPr sz="1800">
                <a:latin typeface="微软雅黑"/>
                <a:ea typeface="微软雅黑"/>
                <a:cs typeface="微软雅黑"/>
              </a:defRPr>
            </a:lvl3pPr>
            <a:lvl4pPr>
              <a:defRPr sz="1600">
                <a:latin typeface="微软雅黑"/>
                <a:ea typeface="微软雅黑"/>
                <a:cs typeface="微软雅黑"/>
              </a:defRPr>
            </a:lvl4pPr>
            <a:lvl5pPr>
              <a:defRPr sz="1600">
                <a:latin typeface="微软雅黑"/>
                <a:ea typeface="微软雅黑"/>
                <a:cs typeface="微软雅黑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/>
                <a:ea typeface="微软雅黑"/>
                <a:cs typeface="微软雅黑"/>
              </a:defRPr>
            </a:lvl1pPr>
            <a:lvl2pPr>
              <a:defRPr sz="2000">
                <a:latin typeface="微软雅黑"/>
                <a:ea typeface="微软雅黑"/>
                <a:cs typeface="微软雅黑"/>
              </a:defRPr>
            </a:lvl2pPr>
            <a:lvl3pPr>
              <a:defRPr sz="1800">
                <a:latin typeface="微软雅黑"/>
                <a:ea typeface="微软雅黑"/>
                <a:cs typeface="微软雅黑"/>
              </a:defRPr>
            </a:lvl3pPr>
            <a:lvl4pPr>
              <a:defRPr sz="1600">
                <a:latin typeface="微软雅黑"/>
                <a:ea typeface="微软雅黑"/>
                <a:cs typeface="微软雅黑"/>
              </a:defRPr>
            </a:lvl4pPr>
            <a:lvl5pPr>
              <a:defRPr sz="1600">
                <a:latin typeface="微软雅黑"/>
                <a:ea typeface="微软雅黑"/>
                <a:cs typeface="微软雅黑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32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406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80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微软雅黑"/>
                <a:ea typeface="微软雅黑"/>
                <a:cs typeface="微软雅黑"/>
              </a:defRPr>
            </a:lvl1pPr>
            <a:lvl2pPr>
              <a:defRPr sz="2800">
                <a:latin typeface="微软雅黑"/>
                <a:ea typeface="微软雅黑"/>
                <a:cs typeface="微软雅黑"/>
              </a:defRPr>
            </a:lvl2pPr>
            <a:lvl3pPr>
              <a:defRPr sz="2400">
                <a:latin typeface="微软雅黑"/>
                <a:ea typeface="微软雅黑"/>
                <a:cs typeface="微软雅黑"/>
              </a:defRPr>
            </a:lvl3pPr>
            <a:lvl4pPr>
              <a:defRPr sz="2000">
                <a:latin typeface="微软雅黑"/>
                <a:ea typeface="微软雅黑"/>
                <a:cs typeface="微软雅黑"/>
              </a:defRPr>
            </a:lvl4pPr>
            <a:lvl5pPr>
              <a:defRPr sz="2000">
                <a:latin typeface="微软雅黑"/>
                <a:ea typeface="微软雅黑"/>
                <a:cs typeface="微软雅黑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307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微软雅黑"/>
                <a:ea typeface="微软雅黑"/>
                <a:cs typeface="微软雅黑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44643D3D-3455-AE45-BAF8-148C6DB9544E}" type="datetimeFigureOut">
              <a:rPr kumimoji="1" lang="zh-CN" altLang="en-US" smtClean="0"/>
              <a:pPr/>
              <a:t>13-11-6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fld id="{84C25D5E-6BDF-6746-B7A3-53C797A7A58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76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单击此处编辑母版标题样式</a:t>
            </a: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单击此处编辑母版文本样式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二级</a:t>
            </a:r>
          </a:p>
          <a:p>
            <a:pPr marL="0" marR="0" lvl="2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三级</a:t>
            </a:r>
          </a:p>
          <a:p>
            <a:pPr marL="0" marR="0" lvl="3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四级</a:t>
            </a:r>
          </a:p>
          <a:p>
            <a:pPr marL="0" marR="0" lvl="4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五级</a:t>
            </a: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643D3D-3455-AE45-BAF8-148C6DB9544E}" type="datetimeFigureOut">
              <a:rPr kumimoji="1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13-11-6</a:t>
            </a:fld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</a:endParaRPr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</a:endParaRPr>
          </a:p>
        </p:txBody>
      </p:sp>
      <p:sp>
        <p:nvSpPr>
          <p:cNvPr id="21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25D5E-6BDF-6746-B7A3-53C797A7A58B}" type="slidenum">
              <a:rPr kumimoji="1" lang="zh-CN" alt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</a:endParaRPr>
          </a:p>
        </p:txBody>
      </p:sp>
      <p:pic>
        <p:nvPicPr>
          <p:cNvPr id="22" name="图片 21" descr="MRC%%P`@C1U{AG80ICX`O4F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8461"/>
          </a:xfrm>
          <a:prstGeom prst="rect">
            <a:avLst/>
          </a:prstGeom>
        </p:spPr>
      </p:pic>
      <p:pic>
        <p:nvPicPr>
          <p:cNvPr id="23" name="图片 22" descr="MK38{S@NVKF~[5ISA7~ROFV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8706"/>
          </a:xfrm>
          <a:prstGeom prst="rect">
            <a:avLst/>
          </a:prstGeom>
        </p:spPr>
      </p:pic>
      <p:pic>
        <p:nvPicPr>
          <p:cNvPr id="24" name="图片 23" descr="图片2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149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7734300" y="205979"/>
            <a:ext cx="1219200" cy="5687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677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]H5ZUVRE{DO`56`DTQ@D~K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00692" y="3985084"/>
            <a:ext cx="2860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童遥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百度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移动云事业部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3300" y="1117600"/>
            <a:ext cx="2616200" cy="11049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/>
          </p:nvPr>
        </p:nvSpPr>
        <p:spPr>
          <a:xfrm>
            <a:off x="829525" y="1397000"/>
            <a:ext cx="7772400" cy="1470025"/>
          </a:xfrm>
        </p:spPr>
        <p:txBody>
          <a:bodyPr>
            <a:normAutofit fontScale="90000"/>
          </a:bodyPr>
          <a:lstStyle/>
          <a:p>
            <a:pPr algn="l">
              <a:lnSpc>
                <a:spcPts val="6500"/>
              </a:lnSpc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实时</a:t>
            </a: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时代与云端一体开发框架</a:t>
            </a:r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Clouda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8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8001" y="1425222"/>
            <a:ext cx="463460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把实时性建设成一个内置的基础设施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支持多终端在线的实时同步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随动反馈编程模型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en-US" altLang="zh-CN" sz="2000" dirty="0" err="1" smtClean="0">
                <a:latin typeface="微软雅黑"/>
                <a:ea typeface="微软雅黑"/>
                <a:cs typeface="微软雅黑"/>
              </a:rPr>
              <a:t>Clouda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 App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都是天生实时的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63" y="2808112"/>
            <a:ext cx="3803161" cy="213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43840" y="535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r>
              <a:rPr kumimoji="1" lang="zh-CN" altLang="en-US" sz="2800" b="1" dirty="0"/>
              <a:t>我们的愿景</a:t>
            </a:r>
            <a:r>
              <a:rPr kumimoji="1" lang="en-US" altLang="zh-CN" sz="2800" b="1" dirty="0"/>
              <a:t> -- </a:t>
            </a:r>
            <a:r>
              <a:rPr kumimoji="1" lang="zh-CN" altLang="en-US" sz="2800" b="1" dirty="0">
                <a:solidFill>
                  <a:srgbClr val="D32727"/>
                </a:solidFill>
              </a:rPr>
              <a:t>全实时</a:t>
            </a:r>
            <a:r>
              <a:rPr kumimoji="1" lang="zh-CN" altLang="en-US" sz="2800" b="1" dirty="0"/>
              <a:t>的移动互联网</a:t>
            </a:r>
          </a:p>
        </p:txBody>
      </p:sp>
    </p:spTree>
    <p:extLst>
      <p:ext uri="{BB962C8B-B14F-4D97-AF65-F5344CB8AC3E}">
        <p14:creationId xmlns:p14="http://schemas.microsoft.com/office/powerpoint/2010/main" val="27714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43840" y="535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r>
              <a:rPr kumimoji="1" lang="zh-CN" altLang="en-US" sz="2800" b="1" dirty="0"/>
              <a:t>我们的愿景</a:t>
            </a:r>
            <a:r>
              <a:rPr kumimoji="1" lang="en-US" altLang="zh-CN" sz="2800" b="1" dirty="0"/>
              <a:t> -- </a:t>
            </a:r>
            <a:r>
              <a:rPr kumimoji="1" lang="zh-CN" altLang="en-US" sz="2800" b="1" dirty="0">
                <a:solidFill>
                  <a:srgbClr val="D32727"/>
                </a:solidFill>
              </a:rPr>
              <a:t>全实时</a:t>
            </a:r>
            <a:r>
              <a:rPr kumimoji="1" lang="zh-CN" altLang="en-US" sz="2800" b="1" dirty="0"/>
              <a:t>的移动互联网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2" y="923127"/>
            <a:ext cx="2835918" cy="416717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40700" y="1546277"/>
            <a:ext cx="1189999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kumimoji="1" lang="en-US" altLang="zh-CN" dirty="0" smtClean="0"/>
              <a:t>before</a:t>
            </a:r>
            <a:endParaRPr kumimoji="1" lang="zh-CN" altLang="en-US" dirty="0"/>
          </a:p>
        </p:txBody>
      </p:sp>
      <p:pic>
        <p:nvPicPr>
          <p:cNvPr id="14" name="图片 13" descr="fw-live-exp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799" y="1416586"/>
            <a:ext cx="3831193" cy="293951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84033" y="1231923"/>
            <a:ext cx="758267" cy="3693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r>
              <a:rPr kumimoji="1" lang="en-US" altLang="zh-CN" dirty="0" smtClean="0"/>
              <a:t>after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245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45441" y="996017"/>
            <a:ext cx="3459601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多终端同步的待办事项</a:t>
            </a:r>
            <a:endParaRPr kumimoji="1"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 smtClean="0">
                <a:solidFill>
                  <a:srgbClr val="D32727"/>
                </a:solidFill>
                <a:latin typeface="微软雅黑"/>
                <a:ea typeface="微软雅黑"/>
                <a:cs typeface="微软雅黑"/>
              </a:rPr>
              <a:t>http</a:t>
            </a:r>
            <a:r>
              <a:rPr kumimoji="1" lang="en-US" altLang="zh-CN" sz="1600" dirty="0">
                <a:solidFill>
                  <a:srgbClr val="D32727"/>
                </a:solidFill>
                <a:latin typeface="微软雅黑"/>
                <a:ea typeface="微软雅黑"/>
                <a:cs typeface="微软雅黑"/>
              </a:rPr>
              <a:t>://</a:t>
            </a:r>
            <a:r>
              <a:rPr kumimoji="1" lang="en-US" altLang="zh-CN" sz="1600" dirty="0" err="1" smtClean="0">
                <a:solidFill>
                  <a:srgbClr val="D32727"/>
                </a:solidFill>
                <a:latin typeface="微软雅黑"/>
                <a:ea typeface="微软雅黑"/>
                <a:cs typeface="微软雅黑"/>
              </a:rPr>
              <a:t>sumerutodolist.duapp.com</a:t>
            </a:r>
            <a:endParaRPr kumimoji="1" lang="en-US" altLang="zh-CN" sz="1600" dirty="0">
              <a:solidFill>
                <a:srgbClr val="D32727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09" y="1097617"/>
            <a:ext cx="3507498" cy="343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3" y="1889760"/>
            <a:ext cx="5852218" cy="297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264161" y="218130"/>
            <a:ext cx="8686800" cy="556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z="2800" b="1" dirty="0"/>
              <a:t>一个实时产品</a:t>
            </a:r>
            <a:r>
              <a:rPr kumimoji="1" lang="en-US" altLang="zh-CN" sz="2800" b="1" dirty="0"/>
              <a:t>Showcase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7466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8001" y="1425222"/>
            <a:ext cx="356157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冷启动速度是传统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的一倍以上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开发效率是普通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web app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倍，是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native app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8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倍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12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倍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8" name="图片 7" descr="Snip20130627_12.fw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7"/>
          <a:stretch/>
        </p:blipFill>
        <p:spPr>
          <a:xfrm>
            <a:off x="4069578" y="3016251"/>
            <a:ext cx="4960133" cy="1689594"/>
          </a:xfrm>
          <a:prstGeom prst="rect">
            <a:avLst/>
          </a:prstGeom>
        </p:spPr>
      </p:pic>
      <p:pic>
        <p:nvPicPr>
          <p:cNvPr id="9" name="图片 8" descr="Snip20130627_12.fw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7"/>
          <a:stretch/>
        </p:blipFill>
        <p:spPr>
          <a:xfrm>
            <a:off x="4069578" y="1144043"/>
            <a:ext cx="4960133" cy="1689594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31151" y="66518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r>
              <a:rPr kumimoji="1" lang="zh-CN" altLang="en-US" sz="2800" b="1" dirty="0"/>
              <a:t>高速运行</a:t>
            </a:r>
            <a:r>
              <a:rPr kumimoji="1" lang="zh-CN" altLang="en-US" sz="2800" b="1" dirty="0" smtClean="0"/>
              <a:t>与高效开发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5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08001" y="1425222"/>
            <a:ext cx="3561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云端渲染技术，国内唯一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可被搜索引擎抓取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检索可精确到任一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内的场景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 typeface="Wingdings" charset="2"/>
              <a:buChar char="l"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82" y="2120848"/>
            <a:ext cx="4064000" cy="280670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54000" y="535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r>
              <a:rPr kumimoji="1" lang="zh-CN" altLang="en-US" sz="2800" b="1" dirty="0"/>
              <a:t>搜索引擎可检索的</a:t>
            </a:r>
            <a:r>
              <a:rPr kumimoji="1" lang="en-US" altLang="zh-CN" sz="2800" b="1" dirty="0"/>
              <a:t>App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27972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95970" y="777995"/>
            <a:ext cx="1721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Query: 《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一个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》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43840" y="7389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r>
              <a:rPr kumimoji="1" lang="zh-CN" altLang="en-US" sz="2800" b="1" dirty="0"/>
              <a:t>可检索场景对比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60295" t="9464" r="1307" b="8967"/>
          <a:stretch/>
        </p:blipFill>
        <p:spPr>
          <a:xfrm>
            <a:off x="295970" y="2072961"/>
            <a:ext cx="591034" cy="588519"/>
          </a:xfrm>
          <a:prstGeom prst="rect">
            <a:avLst/>
          </a:prstGeom>
        </p:spPr>
      </p:pic>
      <p:pic>
        <p:nvPicPr>
          <p:cNvPr id="13" name="内容占位符 3"/>
          <p:cNvPicPr>
            <a:picLocks noChangeAspect="1"/>
          </p:cNvPicPr>
          <p:nvPr/>
        </p:nvPicPr>
        <p:blipFill rotWithShape="1">
          <a:blip r:embed="rId4"/>
          <a:srcRect l="26540" t="11879" r="59800" b="50707"/>
          <a:stretch/>
        </p:blipFill>
        <p:spPr>
          <a:xfrm>
            <a:off x="295970" y="3601171"/>
            <a:ext cx="619223" cy="5384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400" y="3275060"/>
            <a:ext cx="6936126" cy="119413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400" y="1932307"/>
            <a:ext cx="6910719" cy="9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0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000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00"/>
          <a:stretch/>
        </p:blipFill>
        <p:spPr>
          <a:xfrm>
            <a:off x="5844273" y="1077692"/>
            <a:ext cx="2119166" cy="34831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5" y="1333687"/>
            <a:ext cx="762212" cy="7622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221" y="1303899"/>
            <a:ext cx="792000" cy="79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55" y="2368608"/>
            <a:ext cx="1206835" cy="736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06" y="3386884"/>
            <a:ext cx="1059310" cy="10593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190" y="3386884"/>
            <a:ext cx="2693162" cy="10593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6075" y="1333687"/>
            <a:ext cx="762212" cy="7622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3140" y="1333687"/>
            <a:ext cx="762212" cy="7622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2190" y="2368608"/>
            <a:ext cx="2743962" cy="762212"/>
          </a:xfrm>
          <a:prstGeom prst="rect">
            <a:avLst/>
          </a:prstGeom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231151" y="66518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他们都在使用</a:t>
            </a:r>
            <a:r>
              <a:rPr lang="en-US" altLang="zh-CN" sz="28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Clouda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72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3841" y="1092764"/>
            <a:ext cx="3464560" cy="1856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D32727"/>
                </a:solidFill>
                <a:latin typeface="微软雅黑"/>
                <a:ea typeface="微软雅黑"/>
                <a:cs typeface="微软雅黑"/>
              </a:rPr>
              <a:t>Totally Free.</a:t>
            </a:r>
          </a:p>
          <a:p>
            <a:pPr>
              <a:lnSpc>
                <a:spcPct val="150000"/>
              </a:lnSpc>
            </a:pPr>
            <a:endParaRPr kumimoji="1" lang="en-US" altLang="zh-CN" sz="1600" dirty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完全免费与开源</a:t>
            </a:r>
            <a:r>
              <a:rPr kumimoji="1" lang="zh-CN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MIT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协议，全部代码托管在</a:t>
            </a:r>
            <a:r>
              <a:rPr kumimoji="1"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Github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上。</a:t>
            </a:r>
            <a:endParaRPr kumimoji="1"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Cloudajs.org</a:t>
            </a:r>
            <a:endParaRPr kumimoji="1"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40" y="1058962"/>
            <a:ext cx="4632960" cy="3613708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43840" y="535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r>
              <a:rPr kumimoji="1" lang="en-US" altLang="zh-CN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Clouda</a:t>
            </a:r>
            <a:r>
              <a:rPr kumimoji="1"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的授权费会不会很贵？</a:t>
            </a:r>
          </a:p>
        </p:txBody>
      </p:sp>
    </p:spTree>
    <p:extLst>
      <p:ext uri="{BB962C8B-B14F-4D97-AF65-F5344CB8AC3E}">
        <p14:creationId xmlns:p14="http://schemas.microsoft.com/office/powerpoint/2010/main" val="418218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3783" y="1311383"/>
            <a:ext cx="489909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Clouda</a:t>
            </a:r>
            <a:r>
              <a:rPr kumimoji="1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还很年轻</a:t>
            </a:r>
            <a:endParaRPr kumimoji="1"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我们还会围绕</a:t>
            </a: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Clouda</a:t>
            </a:r>
            <a:r>
              <a:rPr kumimoji="1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推出更多技术工具</a:t>
            </a:r>
            <a:r>
              <a:rPr kumimoji="1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483783" y="2500172"/>
            <a:ext cx="2901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dirty="0" smtClean="0">
                <a:ln w="6350">
                  <a:noFill/>
                </a:ln>
                <a:solidFill>
                  <a:srgbClr val="595959"/>
                </a:solidFill>
                <a:latin typeface="微软雅黑"/>
                <a:ea typeface="微软雅黑"/>
                <a:cs typeface="微软雅黑"/>
              </a:rPr>
              <a:t>地址：</a:t>
            </a:r>
            <a:r>
              <a:rPr lang="en-US" altLang="zh-CN" sz="2400" b="1" dirty="0" err="1" smtClean="0">
                <a:ln w="6350">
                  <a:noFill/>
                </a:ln>
                <a:solidFill>
                  <a:srgbClr val="D32727"/>
                </a:solidFill>
                <a:latin typeface="微软雅黑"/>
                <a:ea typeface="微软雅黑"/>
                <a:cs typeface="微软雅黑"/>
              </a:rPr>
              <a:t>cloudajs.org</a:t>
            </a:r>
            <a:endParaRPr lang="en-US" altLang="zh-CN" sz="2400" b="1" dirty="0" smtClean="0">
              <a:ln w="6350">
                <a:noFill/>
              </a:ln>
              <a:solidFill>
                <a:srgbClr val="D32727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43840" y="53579"/>
            <a:ext cx="8686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 algn="l"/>
            <a:r>
              <a:rPr kumimoji="1"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More to come</a:t>
            </a:r>
            <a:endParaRPr kumimoji="1"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50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]H5ZUVRE{DO`56`DTQ@D~K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9285" y="4009020"/>
            <a:ext cx="2925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童遥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百度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移动云事业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03300" y="1117600"/>
            <a:ext cx="2616200" cy="11049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/>
          </p:nvPr>
        </p:nvSpPr>
        <p:spPr>
          <a:xfrm>
            <a:off x="829525" y="1397000"/>
            <a:ext cx="7772400" cy="1470025"/>
          </a:xfrm>
        </p:spPr>
        <p:txBody>
          <a:bodyPr>
            <a:normAutofit/>
          </a:bodyPr>
          <a:lstStyle/>
          <a:p>
            <a:pPr algn="l">
              <a:lnSpc>
                <a:spcPts val="6500"/>
              </a:lnSpc>
            </a:pPr>
            <a:r>
              <a:rPr lang="en-US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18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08" y="1782622"/>
            <a:ext cx="4608001" cy="288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263" y="229384"/>
            <a:ext cx="866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微软雅黑"/>
                <a:ea typeface="微软雅黑"/>
                <a:cs typeface="微软雅黑"/>
              </a:rPr>
              <a:t>新的时代：使用</a:t>
            </a:r>
            <a:r>
              <a:rPr kumimoji="1" lang="en-US" altLang="zh-CN" sz="2800" b="1" dirty="0" smtClean="0">
                <a:solidFill>
                  <a:srgbClr val="D32727"/>
                </a:solidFill>
                <a:latin typeface="微软雅黑"/>
                <a:ea typeface="微软雅黑"/>
                <a:cs typeface="微软雅黑"/>
              </a:rPr>
              <a:t>Web</a:t>
            </a:r>
            <a:r>
              <a:rPr kumimoji="1" lang="zh-CN" altLang="en-US" sz="2800" b="1" dirty="0" smtClean="0">
                <a:solidFill>
                  <a:srgbClr val="D32727"/>
                </a:solidFill>
                <a:latin typeface="微软雅黑"/>
                <a:ea typeface="微软雅黑"/>
                <a:cs typeface="微软雅黑"/>
              </a:rPr>
              <a:t>技术</a:t>
            </a:r>
            <a:r>
              <a:rPr kumimoji="1" lang="zh-CN" altLang="en-US" sz="2800" b="1" dirty="0" smtClean="0">
                <a:latin typeface="微软雅黑"/>
                <a:ea typeface="微软雅黑"/>
                <a:cs typeface="微软雅黑"/>
              </a:rPr>
              <a:t>开发</a:t>
            </a:r>
            <a:r>
              <a:rPr kumimoji="1" lang="en-US" altLang="zh-CN" sz="2800" b="1" dirty="0" smtClean="0">
                <a:latin typeface="微软雅黑"/>
                <a:ea typeface="微软雅黑"/>
                <a:cs typeface="微软雅黑"/>
              </a:rPr>
              <a:t>App</a:t>
            </a:r>
            <a:endParaRPr kumimoji="1" lang="zh-CN" altLang="en-US" sz="2800" b="1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7438" r="53399"/>
          <a:stretch/>
        </p:blipFill>
        <p:spPr>
          <a:xfrm>
            <a:off x="404808" y="1737360"/>
            <a:ext cx="2006032" cy="28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4493" t="10583" r="51807" b="7105"/>
          <a:stretch/>
        </p:blipFill>
        <p:spPr>
          <a:xfrm>
            <a:off x="6280576" y="1737360"/>
            <a:ext cx="2389108" cy="288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60263" y="770189"/>
            <a:ext cx="7231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同时运行在浏览器、</a:t>
            </a:r>
            <a:r>
              <a:rPr kumimoji="1"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iOS</a:t>
            </a: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Android</a:t>
            </a:r>
            <a:r>
              <a:rPr kumimoji="1"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设备上，还可以直接运行在</a:t>
            </a:r>
            <a:r>
              <a:rPr kumimoji="1" lang="zh-CN" altLang="en-US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百度里</a:t>
            </a:r>
            <a:endParaRPr kumimoji="1" lang="zh-CN" altLang="en-US" b="1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48179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7183" y="1923491"/>
            <a:ext cx="37122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/>
                <a:ea typeface="微软雅黑"/>
                <a:cs typeface="Arial Rounded MT Bold"/>
              </a:rPr>
              <a:t>Clouda</a:t>
            </a:r>
            <a:endParaRPr kumimoji="1"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/>
              <a:ea typeface="微软雅黑"/>
              <a:cs typeface="Arial Rounded MT Bold"/>
            </a:endParaRPr>
          </a:p>
        </p:txBody>
      </p:sp>
      <p:pic>
        <p:nvPicPr>
          <p:cNvPr id="3" name="图片 2" descr="clouda大图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09" y="1239520"/>
            <a:ext cx="3460184" cy="34601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39221" y="3246930"/>
            <a:ext cx="1691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>
                <a:solidFill>
                  <a:schemeClr val="bg1">
                    <a:lumMod val="50000"/>
                  </a:schemeClr>
                </a:solidFill>
                <a:latin typeface="Helvetica"/>
                <a:ea typeface="Hei"/>
                <a:cs typeface="Helvetica"/>
              </a:rPr>
              <a:t>Powered by Baidu.</a:t>
            </a:r>
            <a:endParaRPr kumimoji="1" lang="zh-CN" altLang="en-US" sz="1400" dirty="0">
              <a:solidFill>
                <a:schemeClr val="bg1">
                  <a:lumMod val="50000"/>
                </a:schemeClr>
              </a:solidFill>
              <a:latin typeface="Helvetica"/>
              <a:ea typeface="Hei"/>
              <a:cs typeface="Helvetica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23520" y="218130"/>
            <a:ext cx="8686800" cy="556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两年潜心打造</a:t>
            </a:r>
            <a:r>
              <a:rPr kumimoji="1"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，新型</a:t>
            </a:r>
            <a:r>
              <a:rPr kumimoji="1" lang="en-US" altLang="zh-CN" sz="2800" b="1" dirty="0">
                <a:solidFill>
                  <a:srgbClr val="D32727"/>
                </a:solidFill>
              </a:rPr>
              <a:t>APP</a:t>
            </a:r>
            <a:r>
              <a:rPr kumimoji="1" lang="zh-CN" altLang="en-US" sz="2800" b="1" dirty="0" smtClean="0">
                <a:solidFill>
                  <a:srgbClr val="D32727"/>
                </a:solidFill>
              </a:rPr>
              <a:t>开发框架</a:t>
            </a:r>
            <a:endParaRPr kumimoji="1" lang="zh-CN" altLang="en-US" sz="2800" b="1" dirty="0">
              <a:solidFill>
                <a:srgbClr val="D327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8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452" y="2440885"/>
            <a:ext cx="4023381" cy="2290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6"/>
          <p:cNvSpPr txBox="1"/>
          <p:nvPr/>
        </p:nvSpPr>
        <p:spPr>
          <a:xfrm>
            <a:off x="196215" y="3054064"/>
            <a:ext cx="469872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不会体验欠奉</a:t>
            </a:r>
            <a:endParaRPr kumimoji="1"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提供绝佳的原生交互体验</a:t>
            </a:r>
            <a:endParaRPr kumimoji="1"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268110" y="1371600"/>
            <a:ext cx="4233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功能单一？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体验欠佳？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43840" y="214826"/>
            <a:ext cx="8686800" cy="556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优质体验保证</a:t>
            </a:r>
            <a:endParaRPr lang="zh-CN" altLang="en-US" sz="2800" b="1" dirty="0">
              <a:solidFill>
                <a:srgbClr val="D32727"/>
              </a:solidFill>
            </a:endParaRPr>
          </a:p>
        </p:txBody>
      </p:sp>
      <p:pic>
        <p:nvPicPr>
          <p:cNvPr id="11" name="图片 10" descr="下载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 rot="20752485">
            <a:off x="2184275" y="775671"/>
            <a:ext cx="2923427" cy="23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889933"/>
            <a:ext cx="3506807" cy="3803987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23520" y="207970"/>
            <a:ext cx="8686800" cy="556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Clouda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核心哲学 </a:t>
            </a:r>
            <a:r>
              <a:rPr kumimoji="1" lang="en-US" altLang="zh-CN" sz="2800" b="1" dirty="0"/>
              <a:t>-- </a:t>
            </a:r>
            <a:r>
              <a:rPr kumimoji="1" lang="zh-CN" altLang="en-US" sz="2800" b="1" dirty="0">
                <a:solidFill>
                  <a:srgbClr val="D32727"/>
                </a:solidFill>
              </a:rPr>
              <a:t>云端统一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371475" y="1329972"/>
            <a:ext cx="5027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66700" indent="-266700"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使用同一种语言：</a:t>
            </a:r>
            <a:r>
              <a:rPr kumimoji="1" lang="en-US" altLang="zh-CN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/>
                <a:cs typeface="微软雅黑"/>
              </a:rPr>
              <a:t>Javascript</a:t>
            </a:r>
            <a:endParaRPr kumimoji="1"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/>
              <a:cs typeface="微软雅黑"/>
            </a:endParaRPr>
          </a:p>
          <a:p>
            <a:pPr marL="266700" indent="-266700">
              <a:buFont typeface="Wingdings" charset="2"/>
              <a:buChar char="l"/>
            </a:pPr>
            <a:endParaRPr kumimoji="1"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66700" indent="-266700"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抹平云和端的界限：实现数据云端统一</a:t>
            </a:r>
            <a:endParaRPr kumimoji="1"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66700" indent="-266700">
              <a:buFont typeface="Wingdings" charset="2"/>
              <a:buChar char="l"/>
            </a:pPr>
            <a:endParaRPr kumimoji="1"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66700" indent="-266700">
              <a:buFont typeface="Wingdings" charset="2"/>
              <a:buChar char="l"/>
            </a:pP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云不再是端的彼岸：打破运行界限</a:t>
            </a:r>
            <a:endParaRPr kumimoji="1"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30987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23520" y="207970"/>
            <a:ext cx="8686800" cy="556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Clouda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核心哲学 </a:t>
            </a:r>
            <a:r>
              <a:rPr kumimoji="1" lang="en-US" altLang="zh-CN" sz="2800" b="1" dirty="0"/>
              <a:t>-- </a:t>
            </a:r>
            <a:r>
              <a:rPr kumimoji="1" lang="zh-CN" altLang="en-US" sz="2800" b="1" dirty="0">
                <a:solidFill>
                  <a:srgbClr val="D32727"/>
                </a:solidFill>
              </a:rPr>
              <a:t>云端统一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371475" y="1329972"/>
            <a:ext cx="5027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66700" indent="-266700">
              <a:buFont typeface="Wingdings" charset="2"/>
              <a:buChar char="l"/>
            </a:pP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提供云、端统一的编程</a:t>
            </a: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模型</a:t>
            </a:r>
            <a:endParaRPr kumimoji="1"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66700" indent="-266700">
              <a:buFont typeface="Wingdings" charset="2"/>
              <a:buChar char="l"/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66700" indent="-266700">
              <a:buFont typeface="Wingdings" charset="2"/>
              <a:buChar char="l"/>
            </a:pPr>
            <a:r>
              <a:rPr kumimoji="1"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Ignore </a:t>
            </a: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Interface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336" y="2625739"/>
            <a:ext cx="2786956" cy="193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74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23520" y="207970"/>
            <a:ext cx="8686800" cy="556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Clouda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核心哲学 </a:t>
            </a:r>
            <a:r>
              <a:rPr kumimoji="1" lang="en-US" altLang="zh-CN" sz="2800" b="1" dirty="0"/>
              <a:t>-- </a:t>
            </a:r>
            <a:r>
              <a:rPr kumimoji="1" lang="zh-CN" altLang="en-US" sz="2800" b="1" dirty="0">
                <a:solidFill>
                  <a:srgbClr val="D32727"/>
                </a:solidFill>
              </a:rPr>
              <a:t>云端统一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862107"/>
            <a:ext cx="7158608" cy="430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82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23520" y="207970"/>
            <a:ext cx="8686800" cy="556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Clouda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核心哲学 </a:t>
            </a:r>
            <a:r>
              <a:rPr kumimoji="1" lang="en-US" altLang="zh-CN" sz="2800" b="1" dirty="0"/>
              <a:t>-- </a:t>
            </a:r>
            <a:r>
              <a:rPr kumimoji="1" lang="zh-CN" altLang="en-US" sz="2800" b="1" dirty="0">
                <a:solidFill>
                  <a:srgbClr val="D32727"/>
                </a:solidFill>
              </a:rPr>
              <a:t>云端统一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790954"/>
            <a:ext cx="7514637" cy="428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84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23520" y="207970"/>
            <a:ext cx="8686800" cy="556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Clouda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核心哲学 </a:t>
            </a:r>
            <a:r>
              <a:rPr kumimoji="1" lang="en-US" altLang="zh-CN" sz="2800" b="1" dirty="0"/>
              <a:t>-- </a:t>
            </a:r>
            <a:r>
              <a:rPr kumimoji="1" lang="zh-CN" altLang="en-US" sz="2800" b="1" dirty="0">
                <a:solidFill>
                  <a:srgbClr val="D32727"/>
                </a:solidFill>
              </a:rPr>
              <a:t>云端统一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790954"/>
            <a:ext cx="7590052" cy="385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34" y="1948105"/>
            <a:ext cx="3044281" cy="174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01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3871</TotalTime>
  <Words>666</Words>
  <Application>Microsoft Macintosh PowerPoint</Application>
  <PresentationFormat>全屏显示(16:9)</PresentationFormat>
  <Paragraphs>107</Paragraphs>
  <Slides>19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实时APP时代与云端一体开发框架   Clouda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lzw mac</dc:creator>
  <cp:lastModifiedBy>tongyao</cp:lastModifiedBy>
  <cp:revision>413</cp:revision>
  <dcterms:created xsi:type="dcterms:W3CDTF">2013-08-06T14:07:20Z</dcterms:created>
  <dcterms:modified xsi:type="dcterms:W3CDTF">2013-11-06T11:31:06Z</dcterms:modified>
</cp:coreProperties>
</file>